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9" r:id="rId5"/>
    <p:sldId id="262" r:id="rId6"/>
    <p:sldId id="278" r:id="rId7"/>
    <p:sldId id="293" r:id="rId8"/>
    <p:sldId id="261" r:id="rId9"/>
    <p:sldId id="263" r:id="rId10"/>
    <p:sldId id="265" r:id="rId11"/>
    <p:sldId id="277" r:id="rId12"/>
    <p:sldId id="266" r:id="rId13"/>
    <p:sldId id="267" r:id="rId14"/>
    <p:sldId id="268" r:id="rId15"/>
    <p:sldId id="294" r:id="rId16"/>
    <p:sldId id="269" r:id="rId17"/>
    <p:sldId id="271" r:id="rId18"/>
    <p:sldId id="273" r:id="rId19"/>
    <p:sldId id="274" r:id="rId20"/>
    <p:sldId id="272" r:id="rId21"/>
    <p:sldId id="275" r:id="rId22"/>
    <p:sldId id="276" r:id="rId23"/>
    <p:sldId id="280" r:id="rId24"/>
    <p:sldId id="281" r:id="rId25"/>
    <p:sldId id="282" r:id="rId26"/>
    <p:sldId id="284" r:id="rId27"/>
    <p:sldId id="286" r:id="rId28"/>
    <p:sldId id="288" r:id="rId29"/>
    <p:sldId id="289" r:id="rId30"/>
    <p:sldId id="292" r:id="rId31"/>
    <p:sldId id="295" r:id="rId32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AAE6C0-8E76-4A3C-9069-747CAAAACE4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A385C3-649B-46DE-A1DB-AD43E866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867400"/>
            <a:ext cx="6400800" cy="1600200"/>
          </a:xfrm>
        </p:spPr>
        <p:txBody>
          <a:bodyPr/>
          <a:lstStyle/>
          <a:p>
            <a:pPr algn="r"/>
            <a:r>
              <a:rPr lang="tr-TR" b="1" dirty="0" smtClean="0">
                <a:latin typeface="Arial Narrow" pitchFamily="34" charset="0"/>
              </a:rPr>
              <a:t>ÇANKAYA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Arial Narrow" pitchFamily="34" charset="0"/>
              </a:rPr>
              <a:t>INAR 405</a:t>
            </a:r>
            <a:br>
              <a:rPr lang="tr-TR" b="1" dirty="0" smtClean="0">
                <a:latin typeface="Arial Narrow" pitchFamily="34" charset="0"/>
              </a:rPr>
            </a:br>
            <a:r>
              <a:rPr lang="tr-TR" b="1" dirty="0" smtClean="0">
                <a:latin typeface="Arial Narrow" pitchFamily="34" charset="0"/>
              </a:rPr>
              <a:t>RESEARCH PAPER FORMAT</a:t>
            </a:r>
            <a:r>
              <a:rPr lang="en-US" b="1" dirty="0" smtClean="0">
                <a:latin typeface="Arial Narrow" pitchFamily="34" charset="0"/>
              </a:rPr>
              <a:t> &amp; APA STYLE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924800" cy="4648200"/>
          </a:xfrm>
        </p:spPr>
        <p:txBody>
          <a:bodyPr>
            <a:normAutofit/>
          </a:bodyPr>
          <a:lstStyle/>
          <a:p>
            <a:r>
              <a:rPr lang="tr-TR" sz="2800" b="1" u="sng" dirty="0" smtClean="0">
                <a:latin typeface="Arial Narrow" pitchFamily="34" charset="0"/>
              </a:rPr>
              <a:t>SPELL</a:t>
            </a:r>
            <a:r>
              <a:rPr lang="en-US" sz="2800" b="1" u="sng" dirty="0" smtClean="0">
                <a:latin typeface="Arial Narrow" pitchFamily="34" charset="0"/>
              </a:rPr>
              <a:t>ING &amp; GRAMMAR</a:t>
            </a:r>
            <a:r>
              <a:rPr lang="en-US" sz="2800" b="1" u="sng" dirty="0">
                <a:latin typeface="Arial Narrow" pitchFamily="34" charset="0"/>
              </a:rPr>
              <a:t> </a:t>
            </a:r>
            <a:r>
              <a:rPr lang="tr-TR" sz="2800" b="1" u="sng" dirty="0" smtClean="0">
                <a:latin typeface="Arial Narrow" pitchFamily="34" charset="0"/>
              </a:rPr>
              <a:t>CHECK !</a:t>
            </a:r>
            <a:endParaRPr lang="tr-TR" sz="2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Microsoft Word 	</a:t>
            </a:r>
            <a:r>
              <a:rPr lang="en-US" sz="2800" b="1" dirty="0" smtClean="0">
                <a:latin typeface="Arial Narrow" pitchFamily="34" charset="0"/>
                <a:sym typeface="Wingdings" pitchFamily="2" charset="2"/>
              </a:rPr>
              <a:t>  </a:t>
            </a:r>
            <a:r>
              <a:rPr lang="en-US" sz="2800" b="1" dirty="0" smtClean="0">
                <a:latin typeface="Arial Narrow" pitchFamily="34" charset="0"/>
              </a:rPr>
              <a:t>Under</a:t>
            </a:r>
            <a:r>
              <a:rPr lang="tr-TR" sz="2800" b="1" dirty="0" smtClean="0">
                <a:latin typeface="Arial Narrow" pitchFamily="34" charset="0"/>
              </a:rPr>
              <a:t> ‘REVIEW’</a:t>
            </a:r>
            <a:r>
              <a:rPr lang="en-US" sz="2800" b="1" dirty="0" smtClean="0">
                <a:latin typeface="Arial Narrow" pitchFamily="34" charset="0"/>
              </a:rPr>
              <a:t> tab</a:t>
            </a:r>
            <a:endParaRPr lang="tr-TR" sz="2800" b="1" dirty="0" smtClean="0">
              <a:latin typeface="Arial Narrow" pitchFamily="34" charset="0"/>
            </a:endParaRPr>
          </a:p>
          <a:p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7207" b="63768"/>
          <a:stretch>
            <a:fillRect/>
          </a:stretch>
        </p:blipFill>
        <p:spPr bwMode="auto">
          <a:xfrm>
            <a:off x="228600" y="3582737"/>
            <a:ext cx="8686800" cy="281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Donut 4"/>
          <p:cNvSpPr/>
          <p:nvPr/>
        </p:nvSpPr>
        <p:spPr>
          <a:xfrm>
            <a:off x="0" y="3810000"/>
            <a:ext cx="1371600" cy="12954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114800" y="3505200"/>
            <a:ext cx="1219200" cy="1143000"/>
          </a:xfrm>
          <a:prstGeom prst="donut">
            <a:avLst>
              <a:gd name="adj" fmla="val 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812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 smtClean="0">
                <a:latin typeface="Arial Narrow" pitchFamily="34" charset="0"/>
              </a:rPr>
              <a:t>USE PASSIVE VOICE</a:t>
            </a:r>
          </a:p>
          <a:p>
            <a:endParaRPr lang="tr-TR" sz="2800" b="1" u="sng" dirty="0" smtClean="0">
              <a:latin typeface="Arial Narrow" pitchFamily="34" charset="0"/>
            </a:endParaRPr>
          </a:p>
          <a:p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e.g. 	NOT		‘I analyzed the building ...’			</a:t>
            </a:r>
            <a:r>
              <a:rPr lang="tr-TR" sz="2800" b="1" dirty="0" smtClean="0">
                <a:solidFill>
                  <a:srgbClr val="FF0000"/>
                </a:solidFill>
                <a:latin typeface="Arial Narrow" pitchFamily="34" charset="0"/>
                <a:sym typeface="Wingdings"/>
              </a:rPr>
              <a:t></a:t>
            </a:r>
            <a:endParaRPr lang="tr-TR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INSTEAD	‘The building was analyzed...’</a:t>
            </a:r>
            <a:r>
              <a:rPr lang="tr-TR" sz="2800" b="1" dirty="0" smtClean="0">
                <a:latin typeface="Arial Narrow" pitchFamily="34" charset="0"/>
                <a:sym typeface="Wingdings"/>
              </a:rPr>
              <a:t>      		</a:t>
            </a:r>
            <a:r>
              <a:rPr lang="tr-TR" sz="2800" b="1" dirty="0" smtClean="0">
                <a:solidFill>
                  <a:srgbClr val="009900"/>
                </a:solidFill>
                <a:latin typeface="Arial Narrow" pitchFamily="34" charset="0"/>
                <a:sym typeface="Wingdings"/>
              </a:rPr>
              <a:t></a:t>
            </a:r>
            <a:endParaRPr lang="tr-TR" sz="2800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8229600" cy="4648200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latin typeface="Arial Narrow" pitchFamily="34" charset="0"/>
              </a:rPr>
              <a:t>AVOID </a:t>
            </a:r>
            <a:r>
              <a:rPr lang="tr-TR" b="1" u="sng" dirty="0" smtClean="0">
                <a:solidFill>
                  <a:srgbClr val="FF0000"/>
                </a:solidFill>
                <a:latin typeface="Arial Narrow" pitchFamily="34" charset="0"/>
              </a:rPr>
              <a:t>IRRELEVANT</a:t>
            </a:r>
            <a:r>
              <a:rPr lang="tr-TR" b="1" u="sng" dirty="0" smtClean="0">
                <a:latin typeface="Arial Narrow" pitchFamily="34" charset="0"/>
              </a:rPr>
              <a:t> USE OF FIGURES AND INFORMATION</a:t>
            </a: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r>
              <a:rPr lang="tr-TR" sz="2800" b="1" i="1" dirty="0" smtClean="0">
                <a:solidFill>
                  <a:srgbClr val="FF0000"/>
                </a:solidFill>
                <a:latin typeface="Arial Narrow" pitchFamily="34" charset="0"/>
              </a:rPr>
              <a:t>Continuity</a:t>
            </a:r>
            <a:r>
              <a:rPr lang="tr-TR" sz="2800" b="1" i="1" dirty="0" smtClean="0">
                <a:latin typeface="Arial Narrow" pitchFamily="34" charset="0"/>
              </a:rPr>
              <a:t> of Text!</a:t>
            </a:r>
          </a:p>
          <a:p>
            <a:endParaRPr lang="tr-TR" sz="2800" b="1" u="sng" dirty="0" smtClean="0">
              <a:latin typeface="Arial Narrow" pitchFamily="34" charset="0"/>
            </a:endParaRPr>
          </a:p>
          <a:p>
            <a:r>
              <a:rPr lang="tr-TR" sz="2800" b="1" u="sng" dirty="0" smtClean="0">
                <a:latin typeface="Arial Narrow" pitchFamily="34" charset="0"/>
              </a:rPr>
              <a:t>GIVE THE </a:t>
            </a:r>
            <a:r>
              <a:rPr lang="tr-TR" sz="2800" b="1" u="sng" dirty="0" smtClean="0">
                <a:solidFill>
                  <a:srgbClr val="FF0000"/>
                </a:solidFill>
                <a:latin typeface="Arial Narrow" pitchFamily="34" charset="0"/>
              </a:rPr>
              <a:t>DEFINITIONS</a:t>
            </a:r>
            <a:r>
              <a:rPr lang="tr-TR" sz="2800" b="1" u="sng" dirty="0" smtClean="0">
                <a:latin typeface="Arial Narrow" pitchFamily="34" charset="0"/>
              </a:rPr>
              <a:t> OF THE </a:t>
            </a:r>
            <a:r>
              <a:rPr lang="tr-TR" sz="2800" b="1" u="sng" dirty="0" smtClean="0">
                <a:solidFill>
                  <a:srgbClr val="FF0000"/>
                </a:solidFill>
                <a:latin typeface="Arial Narrow" pitchFamily="34" charset="0"/>
              </a:rPr>
              <a:t>TERMS</a:t>
            </a:r>
            <a:r>
              <a:rPr lang="tr-TR" sz="2800" b="1" u="sng" dirty="0" smtClean="0">
                <a:latin typeface="Arial Narrow" pitchFamily="34" charset="0"/>
              </a:rPr>
              <a:t> YOU USE</a:t>
            </a:r>
          </a:p>
          <a:p>
            <a:endParaRPr lang="tr-TR" sz="2800" b="1" u="sng" dirty="0" smtClean="0">
              <a:latin typeface="Arial Narrow" pitchFamily="34" charset="0"/>
            </a:endParaRPr>
          </a:p>
          <a:p>
            <a:r>
              <a:rPr lang="tr-TR" sz="2800" b="1" u="sng" dirty="0" smtClean="0">
                <a:solidFill>
                  <a:srgbClr val="FF0000"/>
                </a:solidFill>
                <a:latin typeface="Arial Narrow" pitchFamily="34" charset="0"/>
              </a:rPr>
              <a:t>RELATED</a:t>
            </a:r>
            <a:r>
              <a:rPr lang="tr-TR" sz="2800" b="1" u="sng" dirty="0" smtClean="0">
                <a:latin typeface="Arial Narrow" pitchFamily="34" charset="0"/>
              </a:rPr>
              <a:t> FIGURES SHOULD BE </a:t>
            </a:r>
            <a:r>
              <a:rPr lang="tr-TR" sz="2800" b="1" u="sng" dirty="0" smtClean="0">
                <a:solidFill>
                  <a:srgbClr val="FF0000"/>
                </a:solidFill>
                <a:latin typeface="Arial Narrow" pitchFamily="34" charset="0"/>
              </a:rPr>
              <a:t>FOLLOWING TEXT</a:t>
            </a:r>
          </a:p>
          <a:p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tr-TR" b="1" u="sng" dirty="0" smtClean="0">
                <a:latin typeface="Arial Narrow" pitchFamily="34" charset="0"/>
              </a:rPr>
              <a:t>NUMBERING OF FIGURES</a:t>
            </a:r>
            <a:r>
              <a:rPr lang="tr-TR" sz="2800" b="1" dirty="0" smtClean="0">
                <a:solidFill>
                  <a:srgbClr val="FF0000"/>
                </a:solidFill>
                <a:latin typeface="Arial Narrow" pitchFamily="34" charset="0"/>
              </a:rPr>
              <a:t>	</a:t>
            </a:r>
            <a:r>
              <a:rPr lang="tr-TR" sz="2800" b="1" dirty="0" smtClean="0">
                <a:solidFill>
                  <a:srgbClr val="C00000"/>
                </a:solidFill>
                <a:latin typeface="Arial Narrow" pitchFamily="34" charset="0"/>
              </a:rPr>
              <a:t>	</a:t>
            </a:r>
            <a:r>
              <a:rPr lang="tr-TR" sz="2800" b="1" i="1" dirty="0" smtClean="0">
                <a:solidFill>
                  <a:srgbClr val="C00000"/>
                </a:solidFill>
                <a:latin typeface="Arial Narrow" pitchFamily="34" charset="0"/>
              </a:rPr>
              <a:t>* Below the Figure, Centered</a:t>
            </a:r>
            <a:r>
              <a:rPr lang="tr-TR" b="1" dirty="0" smtClean="0">
                <a:latin typeface="Arial Narrow" pitchFamily="34" charset="0"/>
              </a:rPr>
              <a:t>	</a:t>
            </a:r>
            <a:endParaRPr lang="tr-TR" b="1" u="sng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  <a:latin typeface="Arial Narrow" pitchFamily="34" charset="0"/>
              </a:rPr>
              <a:t>	1. </a:t>
            </a:r>
            <a:r>
              <a:rPr lang="tr-TR" sz="2100" b="1" dirty="0" smtClean="0">
                <a:latin typeface="Arial Narrow" pitchFamily="34" charset="0"/>
              </a:rPr>
              <a:t>---------------------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.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.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  <a:latin typeface="Arial Narrow" pitchFamily="34" charset="0"/>
              </a:rPr>
              <a:t>	2. </a:t>
            </a:r>
            <a:r>
              <a:rPr lang="tr-TR" sz="2100" b="1" dirty="0" smtClean="0">
                <a:latin typeface="Arial Narrow" pitchFamily="34" charset="0"/>
              </a:rPr>
              <a:t>----------------------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2.1. ---------------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2.2. *FIRST FIGURE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2.3. ---------------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2.4. *SECOND FIGURE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</a:t>
            </a:r>
            <a:r>
              <a:rPr lang="tr-TR" b="1" dirty="0" smtClean="0">
                <a:solidFill>
                  <a:srgbClr val="FF0000"/>
                </a:solidFill>
                <a:latin typeface="Arial Narrow" pitchFamily="34" charset="0"/>
              </a:rPr>
              <a:t>3. </a:t>
            </a:r>
            <a:r>
              <a:rPr lang="tr-TR" sz="2100" b="1" dirty="0" smtClean="0">
                <a:latin typeface="Arial Narrow" pitchFamily="34" charset="0"/>
              </a:rPr>
              <a:t>---------------------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3.1. ---------------</a:t>
            </a:r>
          </a:p>
          <a:p>
            <a:pPr>
              <a:buNone/>
            </a:pPr>
            <a:r>
              <a:rPr lang="tr-TR" sz="2100" b="1" dirty="0" smtClean="0">
                <a:latin typeface="Arial Narrow" pitchFamily="34" charset="0"/>
              </a:rPr>
              <a:t>		3.2. *THIRD FIGURE</a:t>
            </a: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3100" b="1" dirty="0" smtClean="0">
                <a:latin typeface="Arial Narrow" pitchFamily="34" charset="0"/>
              </a:rPr>
              <a:t>	Figure ___ . ___ .</a:t>
            </a: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91200" y="1066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12192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1371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1600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9200" y="2438400"/>
            <a:ext cx="336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Figure 2.1. </a:t>
            </a:r>
            <a:r>
              <a:rPr lang="tr-TR" i="1" dirty="0" smtClean="0"/>
              <a:t>View from Entrance </a:t>
            </a:r>
            <a:r>
              <a:rPr lang="tr-TR" dirty="0" smtClean="0"/>
              <a:t>(Source)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91200" y="28194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2971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43600" y="3124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05400" y="3962400"/>
            <a:ext cx="307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Figure 2.2. </a:t>
            </a:r>
            <a:r>
              <a:rPr lang="tr-TR" i="1" dirty="0" smtClean="0"/>
              <a:t>First Floor Plan </a:t>
            </a:r>
            <a:r>
              <a:rPr lang="tr-TR" dirty="0" smtClean="0"/>
              <a:t>(Source)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91200" y="43434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4495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600200" y="5715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0800" y="57150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6019800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Number of Chapter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6019800"/>
            <a:ext cx="193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Number of Figure</a:t>
            </a:r>
          </a:p>
          <a:p>
            <a:r>
              <a:rPr lang="tr-TR" b="1" dirty="0" smtClean="0">
                <a:latin typeface="Arial Narrow" pitchFamily="34" charset="0"/>
              </a:rPr>
              <a:t>(within the chapter)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46482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4800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943600" y="49530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34031" y="5791200"/>
            <a:ext cx="295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Figure 3.1. </a:t>
            </a:r>
            <a:r>
              <a:rPr lang="tr-TR" i="1" dirty="0" smtClean="0"/>
              <a:t>View from Garden </a:t>
            </a:r>
          </a:p>
          <a:p>
            <a:pPr algn="ctr"/>
            <a:r>
              <a:rPr lang="tr-TR" dirty="0" smtClean="0"/>
              <a:t>(Photograph taken by the author)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91200" y="6477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1200" y="66294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24200" y="26670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3581400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24200" y="449580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229600" cy="6629400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latin typeface="Arial Narrow" pitchFamily="34" charset="0"/>
              </a:rPr>
              <a:t>NUMBERING OF TABLES</a:t>
            </a:r>
          </a:p>
          <a:p>
            <a:pPr>
              <a:buNone/>
            </a:pPr>
            <a:r>
              <a:rPr lang="tr-TR" b="1" dirty="0" smtClean="0">
                <a:latin typeface="Arial Narrow" pitchFamily="34" charset="0"/>
              </a:rPr>
              <a:t>	Table 1, Table 2, ...</a:t>
            </a:r>
          </a:p>
          <a:p>
            <a:pPr>
              <a:buNone/>
            </a:pPr>
            <a:endParaRPr lang="tr-TR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Arial Narrow" pitchFamily="34" charset="0"/>
              </a:rPr>
              <a:t>	* Above the Table, Centered</a:t>
            </a:r>
          </a:p>
          <a:p>
            <a:endParaRPr lang="tr-TR" b="1" u="sng" dirty="0" smtClean="0">
              <a:latin typeface="Arial Narrow" pitchFamily="34" charset="0"/>
            </a:endParaRPr>
          </a:p>
          <a:p>
            <a:endParaRPr lang="tr-TR" b="1" u="sng" dirty="0" smtClean="0">
              <a:latin typeface="Arial Narrow" pitchFamily="34" charset="0"/>
            </a:endParaRPr>
          </a:p>
          <a:p>
            <a:endParaRPr lang="tr-TR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91200" y="990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1143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1600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62600" y="1295400"/>
            <a:ext cx="211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Table 1. </a:t>
            </a:r>
            <a:r>
              <a:rPr lang="tr-TR" i="1" dirty="0" smtClean="0"/>
              <a:t>----------------</a:t>
            </a:r>
            <a:endParaRPr lang="en-US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91200" y="2590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27432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43600" y="32004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8800" y="2895600"/>
            <a:ext cx="211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Table 2. ----------------</a:t>
            </a:r>
            <a:endParaRPr lang="en-US" i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91200" y="4114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42672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4419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APA  STYLE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763000" cy="716280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Arial Narrow" pitchFamily="34" charset="0"/>
              </a:rPr>
              <a:t>MLA		_ Engineering		</a:t>
            </a:r>
          </a:p>
          <a:p>
            <a:r>
              <a:rPr lang="tr-TR" b="1" dirty="0" smtClean="0">
                <a:latin typeface="Arial Narrow" pitchFamily="34" charset="0"/>
              </a:rPr>
              <a:t>APA		_ Social Sciences</a:t>
            </a:r>
          </a:p>
          <a:p>
            <a:pPr>
              <a:buNone/>
            </a:pPr>
            <a:r>
              <a:rPr lang="tr-TR" b="1" dirty="0" smtClean="0">
                <a:latin typeface="Arial Narrow" pitchFamily="34" charset="0"/>
              </a:rPr>
              <a:t>	(American Psychological Association)</a:t>
            </a:r>
          </a:p>
          <a:p>
            <a:pPr>
              <a:buNone/>
            </a:pPr>
            <a:r>
              <a:rPr lang="tr-TR" b="1" dirty="0" smtClean="0">
                <a:latin typeface="Arial Narrow" pitchFamily="34" charset="0"/>
              </a:rPr>
              <a:t>	Conferences, Universities, Journals may have their own formats</a:t>
            </a:r>
          </a:p>
          <a:p>
            <a:pPr algn="ctr">
              <a:buNone/>
            </a:pPr>
            <a:r>
              <a:rPr lang="tr-TR" b="1" dirty="0" smtClean="0">
                <a:latin typeface="Arial Narrow" pitchFamily="34" charset="0"/>
              </a:rPr>
              <a:t>THERE ARE 2 WAYS OF USING INFORMATION</a:t>
            </a:r>
          </a:p>
          <a:p>
            <a:pPr algn="ctr">
              <a:buNone/>
            </a:pPr>
            <a:r>
              <a:rPr lang="tr-TR" b="1" dirty="0" smtClean="0">
                <a:latin typeface="Arial Narrow" pitchFamily="34" charset="0"/>
              </a:rPr>
              <a:t>	TAKEN FROM A SOURCE</a:t>
            </a:r>
            <a:endParaRPr lang="en-US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tr-TR" sz="2400" b="1" dirty="0" smtClean="0">
                <a:latin typeface="Arial Narrow" pitchFamily="34" charset="0"/>
              </a:rPr>
              <a:t>	</a:t>
            </a:r>
          </a:p>
          <a:p>
            <a:pPr>
              <a:buNone/>
            </a:pPr>
            <a:r>
              <a:rPr lang="tr-TR" sz="2400" b="1" dirty="0" smtClean="0">
                <a:latin typeface="Arial Narrow" pitchFamily="34" charset="0"/>
              </a:rPr>
              <a:t>		</a:t>
            </a:r>
            <a:r>
              <a:rPr lang="tr-TR" sz="2400" b="1" dirty="0">
                <a:latin typeface="Arial Narrow" pitchFamily="34" charset="0"/>
              </a:rPr>
              <a:t> DIRECT QUOTATION </a:t>
            </a:r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tr-TR" sz="2400" b="1" dirty="0" smtClean="0">
                <a:latin typeface="Arial Narrow" pitchFamily="34" charset="0"/>
              </a:rPr>
              <a:t>PARAPHRASING			</a:t>
            </a: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971800" y="3418114"/>
            <a:ext cx="1048657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87257" y="3418114"/>
            <a:ext cx="1084943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29" y="5029200"/>
            <a:ext cx="89916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	            * </a:t>
            </a:r>
            <a:r>
              <a:rPr lang="tr-TR" b="1" u="sng" dirty="0" smtClean="0">
                <a:latin typeface="Arial Narrow" pitchFamily="34" charset="0"/>
              </a:rPr>
              <a:t>REFERENCING </a:t>
            </a:r>
            <a:r>
              <a:rPr lang="tr-TR" b="1" u="sng" dirty="0">
                <a:latin typeface="Arial Narrow" pitchFamily="34" charset="0"/>
              </a:rPr>
              <a:t>IN TEXT</a:t>
            </a:r>
            <a:r>
              <a:rPr lang="tr-TR" b="1" dirty="0">
                <a:latin typeface="Arial Narrow" pitchFamily="34" charset="0"/>
              </a:rPr>
              <a:t>	</a:t>
            </a:r>
            <a:endParaRPr lang="tr-TR" sz="1600" b="1" dirty="0">
              <a:latin typeface="Arial Narrow" pitchFamily="34" charset="0"/>
            </a:endParaRPr>
          </a:p>
          <a:p>
            <a:pPr>
              <a:buNone/>
            </a:pPr>
            <a:endParaRPr lang="tr-TR" sz="1600" b="1" dirty="0">
              <a:latin typeface="Arial Narrow" pitchFamily="34" charset="0"/>
            </a:endParaRPr>
          </a:p>
          <a:p>
            <a:pPr>
              <a:buNone/>
            </a:pPr>
            <a:r>
              <a:rPr lang="tr-TR" sz="3600" b="1" dirty="0">
                <a:latin typeface="Arial Narrow" pitchFamily="34" charset="0"/>
              </a:rPr>
              <a:t>		~ % 30-40  	 </a:t>
            </a:r>
            <a:r>
              <a:rPr lang="en-US" sz="3600" b="1" dirty="0" smtClean="0">
                <a:latin typeface="Arial Narrow" pitchFamily="34" charset="0"/>
              </a:rPr>
              <a:t>	</a:t>
            </a:r>
            <a:r>
              <a:rPr lang="tr-TR" sz="3600" b="1" dirty="0" smtClean="0">
                <a:latin typeface="Arial Narrow" pitchFamily="34" charset="0"/>
              </a:rPr>
              <a:t>//</a:t>
            </a:r>
            <a:r>
              <a:rPr lang="tr-TR" sz="3600" b="1" dirty="0">
                <a:latin typeface="Arial Narrow" pitchFamily="34" charset="0"/>
              </a:rPr>
              <a:t>	</a:t>
            </a:r>
            <a:r>
              <a:rPr lang="tr-TR" sz="3600" b="1" dirty="0" smtClean="0">
                <a:latin typeface="Arial Narrow" pitchFamily="34" charset="0"/>
              </a:rPr>
              <a:t>~ </a:t>
            </a:r>
            <a:r>
              <a:rPr lang="tr-TR" sz="3600" b="1" dirty="0">
                <a:latin typeface="Arial Narrow" pitchFamily="34" charset="0"/>
              </a:rPr>
              <a:t>% 60-70</a:t>
            </a:r>
          </a:p>
          <a:p>
            <a:pPr>
              <a:buNone/>
            </a:pPr>
            <a:r>
              <a:rPr lang="tr-TR" b="1" dirty="0">
                <a:latin typeface="Arial Narrow" pitchFamily="34" charset="0"/>
              </a:rPr>
              <a:t>	  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</a:t>
            </a:r>
            <a:r>
              <a:rPr lang="tr-TR" b="1" dirty="0" smtClean="0">
                <a:latin typeface="Arial Narrow" pitchFamily="34" charset="0"/>
              </a:rPr>
              <a:t>QUOTATIONS, PARAPHRASING</a:t>
            </a:r>
            <a:r>
              <a:rPr lang="tr-TR" b="1" dirty="0">
                <a:latin typeface="Arial Narrow" pitchFamily="34" charset="0"/>
              </a:rPr>
              <a:t>		</a:t>
            </a:r>
            <a:r>
              <a:rPr lang="tr-TR" b="1" dirty="0" smtClean="0">
                <a:latin typeface="Arial Narrow" pitchFamily="34" charset="0"/>
              </a:rPr>
              <a:t>    </a:t>
            </a:r>
            <a:r>
              <a:rPr lang="en-US" b="1" dirty="0" smtClean="0">
                <a:latin typeface="Arial Narrow" pitchFamily="34" charset="0"/>
              </a:rPr>
              <a:t>           </a:t>
            </a:r>
            <a:r>
              <a:rPr lang="tr-TR" b="1" dirty="0" smtClean="0">
                <a:latin typeface="Arial Narrow" pitchFamily="34" charset="0"/>
              </a:rPr>
              <a:t>ORIGINAL</a:t>
            </a:r>
            <a:r>
              <a:rPr lang="tr-TR" b="1" dirty="0">
                <a:latin typeface="Arial Narrow" pitchFamily="34" charset="0"/>
              </a:rPr>
              <a:t>, SELF IDEAS, </a:t>
            </a:r>
            <a:r>
              <a:rPr lang="en-US" b="1" dirty="0" smtClean="0">
                <a:latin typeface="Arial Narrow" pitchFamily="34" charset="0"/>
              </a:rPr>
              <a:t>						            O</a:t>
            </a:r>
            <a:r>
              <a:rPr lang="tr-TR" b="1" dirty="0" smtClean="0">
                <a:latin typeface="Arial Narrow" pitchFamily="34" charset="0"/>
              </a:rPr>
              <a:t>PINIONS</a:t>
            </a:r>
            <a:r>
              <a:rPr lang="tr-TR" b="1" dirty="0">
                <a:latin typeface="Arial Narrow" pitchFamily="34" charset="0"/>
              </a:rPr>
              <a:t>, </a:t>
            </a:r>
            <a:r>
              <a:rPr lang="tr-TR" b="1" dirty="0" smtClean="0">
                <a:latin typeface="Arial Narrow" pitchFamily="34" charset="0"/>
              </a:rPr>
              <a:t>OBSERVATIONS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12372" y="3786414"/>
            <a:ext cx="3124200" cy="838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43286" y="3786414"/>
            <a:ext cx="3124200" cy="838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3860800" y="4495788"/>
            <a:ext cx="551543" cy="13951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3152538">
            <a:off x="4818648" y="4315251"/>
            <a:ext cx="551543" cy="24742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762000"/>
            <a:ext cx="8915400" cy="7696200"/>
          </a:xfrm>
        </p:spPr>
        <p:txBody>
          <a:bodyPr>
            <a:normAutofit fontScale="92500" lnSpcReduction="20000"/>
          </a:bodyPr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PARAPHRASING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</a:t>
            </a: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Your OWN Words</a:t>
            </a:r>
          </a:p>
          <a:p>
            <a:endParaRPr lang="tr-TR" sz="2400" b="1" dirty="0" smtClean="0">
              <a:latin typeface="Arial Narrow" pitchFamily="34" charset="0"/>
            </a:endParaRPr>
          </a:p>
          <a:p>
            <a:pPr lvl="1"/>
            <a:r>
              <a:rPr lang="tr-TR" sz="2200" b="1" dirty="0" smtClean="0">
                <a:latin typeface="Arial Narrow" pitchFamily="34" charset="0"/>
              </a:rPr>
              <a:t>Author’s Last Name</a:t>
            </a:r>
          </a:p>
          <a:p>
            <a:pPr lvl="1"/>
            <a:r>
              <a:rPr lang="tr-TR" sz="2200" b="1" dirty="0" smtClean="0">
                <a:latin typeface="Arial Narrow" pitchFamily="34" charset="0"/>
              </a:rPr>
              <a:t>Year of  Publication					(e.g.  On page 1)</a:t>
            </a: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	________________  (Jones, 2000) .	</a:t>
            </a: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lvl="1"/>
            <a:r>
              <a:rPr lang="tr-TR" sz="2200" b="1" dirty="0" smtClean="0">
                <a:latin typeface="Arial Narrow" pitchFamily="34" charset="0"/>
              </a:rPr>
              <a:t>“Title”</a:t>
            </a:r>
          </a:p>
          <a:p>
            <a:pPr lvl="1"/>
            <a:r>
              <a:rPr lang="tr-TR" sz="2200" b="1" dirty="0" smtClean="0">
                <a:latin typeface="Arial Narrow" pitchFamily="34" charset="0"/>
              </a:rPr>
              <a:t>If it is too long  _  “First Few Words From The Title”</a:t>
            </a:r>
          </a:p>
          <a:p>
            <a:pPr lvl="1"/>
            <a:r>
              <a:rPr lang="tr-TR" sz="2200" b="1" dirty="0" smtClean="0">
                <a:latin typeface="Arial Narrow" pitchFamily="34" charset="0"/>
              </a:rPr>
              <a:t>Year of Publication					(e.g.  On page 2)</a:t>
            </a:r>
          </a:p>
          <a:p>
            <a:pPr lvl="1">
              <a:buNone/>
            </a:pPr>
            <a:r>
              <a:rPr lang="tr-TR" sz="1800" b="1" dirty="0" smtClean="0">
                <a:latin typeface="Arial Narrow" pitchFamily="34" charset="0"/>
              </a:rPr>
              <a:t>								      -First box-</a:t>
            </a: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________________  (“Green Buildings”, 2000) .</a:t>
            </a:r>
            <a:r>
              <a:rPr lang="tr-TR" sz="1800" b="1" dirty="0" smtClean="0">
                <a:latin typeface="Arial Narrow" pitchFamily="34" charset="0"/>
              </a:rPr>
              <a:t>	</a:t>
            </a:r>
            <a:r>
              <a:rPr lang="tr-TR" sz="1600" b="1" dirty="0" smtClean="0">
                <a:latin typeface="Arial Narrow" pitchFamily="34" charset="0"/>
              </a:rPr>
              <a:t>		</a:t>
            </a: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lvl="1"/>
            <a:endParaRPr lang="tr-TR" sz="2200" b="1" dirty="0" smtClean="0">
              <a:latin typeface="Arial Narrow" pitchFamily="34" charset="0"/>
            </a:endParaRPr>
          </a:p>
          <a:p>
            <a:pPr lvl="1"/>
            <a:r>
              <a:rPr lang="tr-TR" sz="2200" b="1" dirty="0" smtClean="0">
                <a:latin typeface="Arial Narrow" pitchFamily="34" charset="0"/>
              </a:rPr>
              <a:t>“First Few Words From The Title”</a:t>
            </a:r>
          </a:p>
          <a:p>
            <a:pPr lvl="1"/>
            <a:r>
              <a:rPr lang="tr-TR" sz="2200" b="1" dirty="0" smtClean="0">
                <a:latin typeface="Arial Narrow" pitchFamily="34" charset="0"/>
              </a:rPr>
              <a:t>n.d.	 					(e.g.  On page 2)</a:t>
            </a:r>
          </a:p>
          <a:p>
            <a:pPr lvl="1">
              <a:buNone/>
            </a:pPr>
            <a:r>
              <a:rPr lang="tr-TR" sz="1800" b="1" dirty="0" smtClean="0">
                <a:latin typeface="Arial Narrow" pitchFamily="34" charset="0"/>
              </a:rPr>
              <a:t>								      -Second box-</a:t>
            </a: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________________  (“Green Buildings”, n.d.) .</a:t>
            </a: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2438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25146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46482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7244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2590800"/>
            <a:ext cx="145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Arial Narrow" pitchFamily="34" charset="0"/>
              </a:rPr>
              <a:t>NO AUTHOR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533400" y="2590800"/>
            <a:ext cx="152400" cy="38862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" y="4876800"/>
            <a:ext cx="2498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Arial Narrow" pitchFamily="34" charset="0"/>
              </a:rPr>
              <a:t>NO AUTHOR, NO DATE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15961" y="4016361"/>
            <a:ext cx="2216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WEB PAGES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9372600" cy="7696200"/>
          </a:xfrm>
        </p:spPr>
        <p:txBody>
          <a:bodyPr>
            <a:normAutofit fontScale="92500" lnSpcReduction="20000"/>
          </a:bodyPr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PARAPHRASING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</a:t>
            </a: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Your OWN Words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INTERVIEW, E-MAIL, LECTURE (SOURCE NOT IN LITERATURE)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>
              <a:buNone/>
            </a:pPr>
            <a:endParaRPr lang="tr-TR" b="1" i="1" dirty="0" smtClean="0">
              <a:latin typeface="Arial Narrow" pitchFamily="34" charset="0"/>
            </a:endParaRPr>
          </a:p>
          <a:p>
            <a:pPr lvl="1"/>
            <a:r>
              <a:rPr lang="tr-TR" b="1" dirty="0" smtClean="0">
                <a:latin typeface="Arial Narrow" pitchFamily="34" charset="0"/>
              </a:rPr>
              <a:t>First Name’s Initial</a:t>
            </a:r>
          </a:p>
          <a:p>
            <a:pPr lvl="1"/>
            <a:r>
              <a:rPr lang="tr-TR" b="1" dirty="0" smtClean="0">
                <a:latin typeface="Arial Narrow" pitchFamily="34" charset="0"/>
              </a:rPr>
              <a:t>Surname</a:t>
            </a:r>
          </a:p>
          <a:p>
            <a:pPr lvl="1"/>
            <a:r>
              <a:rPr lang="tr-TR" b="1" dirty="0" smtClean="0">
                <a:latin typeface="Arial Narrow" pitchFamily="34" charset="0"/>
              </a:rPr>
              <a:t>‘personal communication’</a:t>
            </a:r>
          </a:p>
          <a:p>
            <a:pPr lvl="1"/>
            <a:r>
              <a:rPr lang="tr-TR" b="1" dirty="0" smtClean="0">
                <a:latin typeface="Arial Narrow" pitchFamily="34" charset="0"/>
              </a:rPr>
              <a:t>Exact Date (Month Day, Year)		           (e.g. On page 2)								 	 </a:t>
            </a:r>
            <a:r>
              <a:rPr lang="tr-TR" sz="2000" b="1" dirty="0" smtClean="0">
                <a:latin typeface="Arial Narrow" pitchFamily="34" charset="0"/>
              </a:rPr>
              <a:t>-Third Box-</a:t>
            </a:r>
            <a:endParaRPr lang="tr-TR" sz="2000" b="1" i="1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tr-TR" sz="2200" b="1" i="1" dirty="0" smtClean="0">
                <a:latin typeface="Arial Narrow" pitchFamily="34" charset="0"/>
              </a:rPr>
              <a:t>NOT IN REFERENCE LIST, ONLY IN TEXT!</a:t>
            </a:r>
          </a:p>
          <a:p>
            <a:pPr lvl="1">
              <a:buNone/>
            </a:pPr>
            <a:endParaRPr lang="tr-TR" sz="2200" b="1" i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i="1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In the lecture of </a:t>
            </a:r>
            <a:r>
              <a:rPr lang="en-US" sz="2200" b="1" dirty="0" smtClean="0">
                <a:latin typeface="Arial Narrow" pitchFamily="34" charset="0"/>
              </a:rPr>
              <a:t>R. Jones </a:t>
            </a:r>
            <a:r>
              <a:rPr lang="tr-TR" sz="2200" b="1" dirty="0" smtClean="0">
                <a:latin typeface="Arial Narrow" pitchFamily="34" charset="0"/>
              </a:rPr>
              <a:t>___________________________________</a:t>
            </a: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______________________  (personal communication, November 18, 2000) .</a:t>
            </a:r>
          </a:p>
          <a:p>
            <a:endParaRPr lang="tr-TR" sz="2400" b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133600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PERSONAL COMMUNICATION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9372600" cy="7696200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PARAPHRASING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</a:t>
            </a: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Your OWN Words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tr-TR" sz="2200" b="1" dirty="0" smtClean="0">
                <a:latin typeface="Arial Narrow" pitchFamily="34" charset="0"/>
              </a:rPr>
              <a:t>TITLES OF LONGER WORKS		</a:t>
            </a:r>
            <a:r>
              <a:rPr lang="tr-TR" sz="2200" b="1" dirty="0" smtClean="0">
                <a:solidFill>
                  <a:srgbClr val="C00000"/>
                </a:solidFill>
                <a:latin typeface="Arial Narrow" pitchFamily="34" charset="0"/>
              </a:rPr>
              <a:t>ITALIC</a:t>
            </a: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(BOOKS)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In the work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The Big Green</a:t>
            </a:r>
            <a:r>
              <a:rPr lang="tr-TR" sz="2200" b="1" i="1" dirty="0" smtClean="0">
                <a:latin typeface="Arial Narrow" pitchFamily="34" charset="0"/>
              </a:rPr>
              <a:t>__________________________________</a:t>
            </a:r>
          </a:p>
          <a:p>
            <a:endParaRPr lang="tr-TR" sz="2400" b="1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tr-TR" sz="2200" b="1" dirty="0" smtClean="0">
                <a:latin typeface="Arial Narrow" pitchFamily="34" charset="0"/>
              </a:rPr>
              <a:t>			Written in italic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tr-TR" sz="2200" b="1" dirty="0" smtClean="0">
                <a:latin typeface="Arial Narrow" pitchFamily="34" charset="0"/>
              </a:rPr>
              <a:t>TITLES OF SHORTER WORKS	</a:t>
            </a:r>
            <a:r>
              <a:rPr lang="tr-TR" sz="2200" b="1" dirty="0" smtClean="0">
                <a:solidFill>
                  <a:srgbClr val="C00000"/>
                </a:solidFill>
                <a:latin typeface="Arial Narrow" pitchFamily="34" charset="0"/>
              </a:rPr>
              <a:t>	QUOTATION MARKS ( “ 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(JOURNAL)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In the work  “Journal of Green Buildings” </a:t>
            </a:r>
            <a:r>
              <a:rPr lang="tr-TR" sz="2200" b="1" dirty="0" smtClean="0">
                <a:latin typeface="Arial Narrow" pitchFamily="34" charset="0"/>
              </a:rPr>
              <a:t>___________________</a:t>
            </a:r>
          </a:p>
          <a:p>
            <a:pPr lvl="1">
              <a:buNone/>
            </a:pPr>
            <a:endParaRPr lang="tr-TR" sz="2200" b="1" i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2895600" y="2133600"/>
            <a:ext cx="4572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9372600" cy="7696200"/>
          </a:xfrm>
        </p:spPr>
        <p:txBody>
          <a:bodyPr>
            <a:normAutofit fontScale="92500" lnSpcReduction="10000"/>
          </a:bodyPr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PARAPHRASING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</a:t>
            </a:r>
            <a:r>
              <a:rPr lang="tr-T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Your OWN Words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800" b="1" dirty="0" smtClean="0">
                <a:latin typeface="Arial Narrow" pitchFamily="34" charset="0"/>
              </a:rPr>
              <a:t>	MULTIPLE AUTHORS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tr-TR" sz="2600" b="1" u="sng" dirty="0" smtClean="0">
                <a:latin typeface="Arial Narrow" pitchFamily="34" charset="0"/>
              </a:rPr>
              <a:t>2 AUTHORS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BOTH LAST NAMES + ‘and’	(each time)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_______________________________________ (</a:t>
            </a:r>
            <a:r>
              <a:rPr lang="en-US" sz="2200" b="1" dirty="0" smtClean="0">
                <a:latin typeface="Arial Narrow" pitchFamily="34" charset="0"/>
              </a:rPr>
              <a:t>Jones</a:t>
            </a:r>
            <a:r>
              <a:rPr lang="tr-TR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latin typeface="Arial Narrow" pitchFamily="34" charset="0"/>
              </a:rPr>
              <a:t>Anderson</a:t>
            </a:r>
            <a:r>
              <a:rPr lang="tr-TR" sz="2200" b="1" dirty="0" smtClean="0">
                <a:latin typeface="Arial Narrow" pitchFamily="34" charset="0"/>
              </a:rPr>
              <a:t>, 2000) 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tr-TR" sz="2600" b="1" u="sng" dirty="0" smtClean="0">
                <a:latin typeface="Arial Narrow" pitchFamily="34" charset="0"/>
              </a:rPr>
              <a:t>3/4/5 AUTHORS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* FIRST TIME _ ALL LAST NAMES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In the work of </a:t>
            </a:r>
            <a:r>
              <a:rPr lang="en-US" sz="2200" b="1" dirty="0" smtClean="0">
                <a:latin typeface="Arial Narrow" pitchFamily="34" charset="0"/>
              </a:rPr>
              <a:t>Jones</a:t>
            </a:r>
            <a:r>
              <a:rPr lang="tr-TR" sz="2200" b="1" dirty="0" smtClean="0">
                <a:latin typeface="Arial Narrow" pitchFamily="34" charset="0"/>
              </a:rPr>
              <a:t>, </a:t>
            </a:r>
            <a:r>
              <a:rPr lang="en-US" sz="2200" b="1" dirty="0" smtClean="0">
                <a:latin typeface="Arial Narrow" pitchFamily="34" charset="0"/>
              </a:rPr>
              <a:t>Anderson</a:t>
            </a:r>
            <a:r>
              <a:rPr lang="tr-TR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latin typeface="Arial Narrow" pitchFamily="34" charset="0"/>
              </a:rPr>
              <a:t>Brown</a:t>
            </a:r>
            <a:r>
              <a:rPr lang="tr-TR" sz="2200" b="1" dirty="0" smtClean="0">
                <a:latin typeface="Arial Narrow" pitchFamily="34" charset="0"/>
              </a:rPr>
              <a:t> (2000), ___________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OR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________________________ (</a:t>
            </a:r>
            <a:r>
              <a:rPr lang="en-US" sz="2200" b="1" dirty="0" smtClean="0">
                <a:latin typeface="Arial Narrow" pitchFamily="34" charset="0"/>
              </a:rPr>
              <a:t>Jones, Anderson</a:t>
            </a:r>
            <a:r>
              <a:rPr lang="tr-TR" sz="2200" b="1" dirty="0" smtClean="0">
                <a:latin typeface="Arial Narrow" pitchFamily="34" charset="0"/>
              </a:rPr>
              <a:t> &amp; </a:t>
            </a:r>
            <a:r>
              <a:rPr lang="en-US" sz="2200" b="1" dirty="0" smtClean="0">
                <a:latin typeface="Arial Narrow" pitchFamily="34" charset="0"/>
              </a:rPr>
              <a:t>Brown</a:t>
            </a:r>
            <a:r>
              <a:rPr lang="tr-TR" sz="2200" b="1" dirty="0" smtClean="0">
                <a:latin typeface="Arial Narrow" pitchFamily="34" charset="0"/>
              </a:rPr>
              <a:t>, 2000). 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dirty="0" smtClean="0">
                <a:latin typeface="Arial Narrow" pitchFamily="34" charset="0"/>
              </a:rPr>
              <a:t>	* NEXT TIME _ ONLY FIRST AUTHOR’S LAST NAME + ‘ et al.’ 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200" b="1" i="1" dirty="0" smtClean="0">
                <a:latin typeface="Arial Narrow" pitchFamily="34" charset="0"/>
              </a:rPr>
              <a:t>	_________________________ </a:t>
            </a:r>
            <a:r>
              <a:rPr lang="tr-TR" sz="2200" b="1" dirty="0" smtClean="0">
                <a:latin typeface="Arial Narrow" pitchFamily="34" charset="0"/>
              </a:rPr>
              <a:t>(</a:t>
            </a:r>
            <a:r>
              <a:rPr lang="en-US" sz="2200" b="1" dirty="0" smtClean="0">
                <a:latin typeface="Arial Narrow" pitchFamily="34" charset="0"/>
              </a:rPr>
              <a:t>Jones</a:t>
            </a:r>
            <a:r>
              <a:rPr lang="tr-TR" sz="2200" b="1" dirty="0" smtClean="0">
                <a:latin typeface="Arial Narrow" pitchFamily="34" charset="0"/>
              </a:rPr>
              <a:t> et al., 2000).</a:t>
            </a:r>
          </a:p>
          <a:p>
            <a:pPr lvl="1">
              <a:buNone/>
            </a:pPr>
            <a:endParaRPr lang="tr-TR" sz="22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1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Arial Narrow" pitchFamily="34" charset="0"/>
              </a:rPr>
              <a:t>	</a:t>
            </a:r>
            <a:endParaRPr lang="tr-TR" sz="28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505200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Arial Narrow" pitchFamily="34" charset="0"/>
              </a:rPr>
              <a:t>i</a:t>
            </a:r>
            <a:r>
              <a:rPr lang="tr-TR" sz="2000" b="1" dirty="0" smtClean="0">
                <a:latin typeface="Arial Narrow" pitchFamily="34" charset="0"/>
              </a:rPr>
              <a:t>n sentence ‘and’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962400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 Narrow" pitchFamily="34" charset="0"/>
              </a:rPr>
              <a:t>i</a:t>
            </a:r>
            <a:r>
              <a:rPr lang="tr-TR" sz="2000" b="1" dirty="0" smtClean="0">
                <a:latin typeface="Arial Narrow" pitchFamily="34" charset="0"/>
              </a:rPr>
              <a:t>n paranthesis ‘&amp;’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37338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40386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4572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Narrow" pitchFamily="34" charset="0"/>
              </a:rPr>
              <a:t>1 ½ LINE SPACING</a:t>
            </a:r>
          </a:p>
          <a:p>
            <a:r>
              <a:rPr lang="tr-TR" sz="3200" b="1" dirty="0" smtClean="0">
                <a:latin typeface="Arial Narrow" pitchFamily="34" charset="0"/>
              </a:rPr>
              <a:t>FONT: 12, TIMES NEW ROMAN</a:t>
            </a:r>
          </a:p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JUSTIFIED</a:t>
            </a:r>
          </a:p>
          <a:p>
            <a:r>
              <a:rPr lang="tr-TR" sz="3200" b="1" dirty="0" smtClean="0">
                <a:latin typeface="Arial Narrow" pitchFamily="34" charset="0"/>
              </a:rPr>
              <a:t>MAXIMUM 30 PAGES </a:t>
            </a:r>
            <a:r>
              <a:rPr lang="tr-TR" sz="2800" b="1" dirty="0" smtClean="0">
                <a:latin typeface="Arial Narrow" pitchFamily="34" charset="0"/>
              </a:rPr>
              <a:t>(Including Tables &amp; Figures)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4098" name="Picture 2" descr="C:\Users\Ozge\Desktop\j.png"/>
          <p:cNvPicPr>
            <a:picLocks noChangeAspect="1" noChangeArrowheads="1"/>
          </p:cNvPicPr>
          <p:nvPr/>
        </p:nvPicPr>
        <p:blipFill>
          <a:blip r:embed="rId2" cstate="print"/>
          <a:srcRect r="15000" b="52569"/>
          <a:stretch>
            <a:fillRect/>
          </a:stretch>
        </p:blipFill>
        <p:spPr bwMode="auto">
          <a:xfrm>
            <a:off x="304800" y="3657600"/>
            <a:ext cx="8501063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Donut 4"/>
          <p:cNvSpPr/>
          <p:nvPr/>
        </p:nvSpPr>
        <p:spPr>
          <a:xfrm>
            <a:off x="3505200" y="3810000"/>
            <a:ext cx="1219200" cy="1143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304800" y="3505200"/>
            <a:ext cx="1219200" cy="1143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5638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20000" y="5638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5257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0" y="52578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381000" y="2971800"/>
            <a:ext cx="2667000" cy="2667000"/>
          </a:xfrm>
          <a:prstGeom prst="bentConnector3">
            <a:avLst>
              <a:gd name="adj1" fmla="val 1000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81000" y="28194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1000" y="2819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534400" cy="5715000"/>
          </a:xfrm>
        </p:spPr>
        <p:txBody>
          <a:bodyPr/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DIRECT QUOTATIONS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Taking Words / Sentences As They 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057400"/>
            <a:ext cx="388119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SHORT QUOTATIONS</a:t>
            </a:r>
          </a:p>
          <a:p>
            <a:r>
              <a:rPr lang="tr-TR" sz="2800" dirty="0" smtClean="0">
                <a:latin typeface="Arial Narrow" pitchFamily="34" charset="0"/>
              </a:rPr>
              <a:t>If it is shorter than 40 words: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Double Quotation Marks (“)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Author’s Last Name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Year of Publication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Page Number</a:t>
            </a:r>
            <a:endParaRPr lang="tr-TR" sz="2400" dirty="0" smtClean="0">
              <a:latin typeface="Arial Narrow" pitchFamily="34" charset="0"/>
            </a:endParaRPr>
          </a:p>
          <a:p>
            <a:endParaRPr lang="tr-TR" sz="2400" dirty="0" smtClean="0">
              <a:latin typeface="Arial Narrow" pitchFamily="34" charset="0"/>
            </a:endParaRPr>
          </a:p>
          <a:p>
            <a:r>
              <a:rPr lang="tr-TR" sz="2400" dirty="0" smtClean="0">
                <a:latin typeface="Arial Narrow" pitchFamily="34" charset="0"/>
              </a:rPr>
              <a:t>[e.g. On page 3]</a:t>
            </a:r>
          </a:p>
          <a:p>
            <a:r>
              <a:rPr lang="tr-TR" sz="2400" dirty="0" smtClean="0">
                <a:latin typeface="Arial Narrow" pitchFamily="34" charset="0"/>
              </a:rPr>
              <a:t>-First Box-</a:t>
            </a:r>
          </a:p>
          <a:p>
            <a:pPr>
              <a:buFont typeface="Arial" charset="0"/>
              <a:buChar char="•"/>
            </a:pPr>
            <a:endParaRPr lang="tr-TR" sz="2800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344" y="2057400"/>
            <a:ext cx="487665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/ LONG QUOTATIONS</a:t>
            </a:r>
          </a:p>
          <a:p>
            <a:r>
              <a:rPr lang="tr-TR" sz="2800" dirty="0" smtClean="0">
                <a:latin typeface="Arial Narrow" pitchFamily="34" charset="0"/>
              </a:rPr>
              <a:t>If it is longer than 40 words:</a:t>
            </a:r>
          </a:p>
          <a:p>
            <a:pPr>
              <a:buFont typeface="Arial" charset="0"/>
              <a:buChar char="•"/>
            </a:pP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</a:t>
            </a:r>
            <a:r>
              <a:rPr lang="tr-TR" sz="2800" dirty="0" smtClean="0">
                <a:latin typeface="Arial Narrow" pitchFamily="34" charset="0"/>
              </a:rPr>
              <a:t> Quotation Marks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New Line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Indent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Page Number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Author’s Last Name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Year of Publication</a:t>
            </a:r>
          </a:p>
          <a:p>
            <a:pPr>
              <a:buFont typeface="Arial" charset="0"/>
              <a:buChar char="•"/>
            </a:pPr>
            <a:r>
              <a:rPr lang="tr-TR" sz="2800" dirty="0" smtClean="0">
                <a:latin typeface="Arial Narrow" pitchFamily="34" charset="0"/>
              </a:rPr>
              <a:t>Font Size &amp; Line Spacing Change</a:t>
            </a:r>
          </a:p>
          <a:p>
            <a:r>
              <a:rPr lang="tr-TR" sz="2800" dirty="0" smtClean="0">
                <a:latin typeface="Arial Narrow" pitchFamily="34" charset="0"/>
              </a:rPr>
              <a:t>			</a:t>
            </a:r>
            <a:r>
              <a:rPr lang="tr-TR" sz="2400" dirty="0" smtClean="0">
                <a:latin typeface="Arial Narrow" pitchFamily="34" charset="0"/>
              </a:rPr>
              <a:t>[e.g. On page 3]</a:t>
            </a:r>
          </a:p>
          <a:p>
            <a:r>
              <a:rPr lang="tr-TR" sz="2400" dirty="0" smtClean="0">
                <a:latin typeface="Arial Narrow" pitchFamily="34" charset="0"/>
              </a:rPr>
              <a:t>			-Third Box-</a:t>
            </a:r>
          </a:p>
          <a:p>
            <a:pPr>
              <a:buFont typeface="Arial" charset="0"/>
              <a:buChar char="•"/>
            </a:pPr>
            <a:endParaRPr lang="tr-TR" sz="2800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828800" y="1524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1524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534400" cy="5715000"/>
          </a:xfrm>
        </p:spPr>
        <p:txBody>
          <a:bodyPr/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DIRECT QUOTATIONS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Taking Words / Sentences As They 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95021"/>
            <a:ext cx="404149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SHORT QUOTATIONS</a:t>
            </a:r>
            <a:endParaRPr lang="tr-TR" sz="2400" u="sng" dirty="0" smtClean="0">
              <a:latin typeface="Arial Narrow" pitchFamily="34" charset="0"/>
            </a:endParaRP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</a:t>
            </a:r>
            <a:r>
              <a:rPr lang="en-US" sz="2400" dirty="0" smtClean="0">
                <a:latin typeface="Arial Narrow" pitchFamily="34" charset="0"/>
              </a:rPr>
              <a:t>Jones</a:t>
            </a:r>
            <a:r>
              <a:rPr lang="tr-TR" sz="2400" dirty="0" smtClean="0">
                <a:latin typeface="Arial Narrow" pitchFamily="34" charset="0"/>
              </a:rPr>
              <a:t>, 2000, p.3).</a:t>
            </a:r>
          </a:p>
          <a:p>
            <a:pPr>
              <a:buFont typeface="Arial" charset="0"/>
              <a:buChar char="•"/>
            </a:pPr>
            <a:endParaRPr lang="tr-TR" sz="2400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No Author, No Date:</a:t>
            </a: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(“Title”, n.d., p.3).</a:t>
            </a:r>
          </a:p>
          <a:p>
            <a:pPr>
              <a:buFont typeface="Arial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No Page:</a:t>
            </a: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</a:t>
            </a:r>
            <a:r>
              <a:rPr lang="en-US" sz="2400" dirty="0" smtClean="0">
                <a:latin typeface="Arial Narrow" pitchFamily="34" charset="0"/>
              </a:rPr>
              <a:t>Jones</a:t>
            </a:r>
            <a:r>
              <a:rPr lang="tr-TR" sz="2400" dirty="0" smtClean="0">
                <a:latin typeface="Arial Narrow" pitchFamily="34" charset="0"/>
              </a:rPr>
              <a:t>, 2000, n.p.).</a:t>
            </a:r>
          </a:p>
          <a:p>
            <a:pPr>
              <a:buFont typeface="Arial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More Than 1 Page:</a:t>
            </a: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</a:t>
            </a:r>
            <a:r>
              <a:rPr lang="en-US" sz="2400" dirty="0" smtClean="0">
                <a:latin typeface="Arial Narrow" pitchFamily="34" charset="0"/>
              </a:rPr>
              <a:t>Jones</a:t>
            </a:r>
            <a:r>
              <a:rPr lang="tr-TR" sz="2400" dirty="0" smtClean="0">
                <a:latin typeface="Arial Narrow" pitchFamily="34" charset="0"/>
              </a:rPr>
              <a:t>, 2000, 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pp. </a:t>
            </a:r>
            <a:r>
              <a:rPr lang="tr-TR" sz="2400" dirty="0" smtClean="0">
                <a:latin typeface="Arial Narrow" pitchFamily="34" charset="0"/>
              </a:rPr>
              <a:t>13-14).</a:t>
            </a:r>
          </a:p>
          <a:p>
            <a:pPr>
              <a:buFont typeface="Arial" charset="0"/>
              <a:buChar char="•"/>
            </a:pPr>
            <a:endParaRPr lang="tr-TR" sz="2400" dirty="0" smtClean="0">
              <a:latin typeface="Arial Narrow" pitchFamily="34" charset="0"/>
            </a:endParaRPr>
          </a:p>
          <a:p>
            <a:endParaRPr lang="tr-TR" sz="2400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600200"/>
            <a:ext cx="39998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/ LONG QUOTATIONS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______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____________________</a:t>
            </a:r>
            <a:r>
              <a:rPr lang="tr-TR" sz="2400" dirty="0" smtClean="0">
                <a:latin typeface="Arial Narrow" pitchFamily="34" charset="0"/>
              </a:rPr>
              <a:t>	</a:t>
            </a:r>
          </a:p>
          <a:p>
            <a:r>
              <a:rPr lang="tr-TR" sz="2400" dirty="0" smtClean="0">
                <a:latin typeface="Arial Narrow" pitchFamily="34" charset="0"/>
              </a:rPr>
              <a:t>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as Jones (2000) states:</a:t>
            </a:r>
          </a:p>
          <a:p>
            <a:r>
              <a:rPr lang="tr-TR" sz="2400" dirty="0" smtClean="0">
                <a:latin typeface="Arial Narrow" pitchFamily="34" charset="0"/>
              </a:rPr>
              <a:t>	</a:t>
            </a:r>
          </a:p>
          <a:p>
            <a:r>
              <a:rPr lang="tr-TR" sz="24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latin typeface="Arial Narrow" pitchFamily="34" charset="0"/>
              </a:rPr>
              <a:t>_____</a:t>
            </a:r>
            <a:r>
              <a:rPr lang="tr-TR" sz="2400" dirty="0" smtClean="0">
                <a:latin typeface="Arial Narrow" pitchFamily="34" charset="0"/>
              </a:rPr>
              <a:t>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      	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      	______________(p.13).</a:t>
            </a:r>
          </a:p>
          <a:p>
            <a:r>
              <a:rPr lang="tr-TR" sz="2400" dirty="0" smtClean="0">
                <a:latin typeface="Arial Narrow" pitchFamily="34" charset="0"/>
              </a:rPr>
              <a:t>	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Narrow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828800" y="1219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1219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87603" y="4360997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Quotation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572000" y="4038600"/>
            <a:ext cx="4572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534400" cy="5715000"/>
          </a:xfrm>
        </p:spPr>
        <p:txBody>
          <a:bodyPr/>
          <a:lstStyle/>
          <a:p>
            <a:r>
              <a:rPr lang="tr-T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DIRECT QUOTATIONS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Taking Words / Sentences As They 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STYLE_REFERENCING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IN TEXT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95021"/>
            <a:ext cx="404149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SHORT QUOTATIONS</a:t>
            </a:r>
            <a:endParaRPr lang="tr-TR" sz="2400" u="sng" dirty="0" smtClean="0">
              <a:latin typeface="Arial Narrow" pitchFamily="34" charset="0"/>
            </a:endParaRP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</a:t>
            </a:r>
            <a:r>
              <a:rPr lang="en-US" sz="2400" dirty="0" smtClean="0">
                <a:latin typeface="Arial Narrow" pitchFamily="34" charset="0"/>
              </a:rPr>
              <a:t>Jones</a:t>
            </a:r>
            <a:r>
              <a:rPr lang="tr-TR" sz="2400" dirty="0" smtClean="0">
                <a:latin typeface="Arial Narrow" pitchFamily="34" charset="0"/>
              </a:rPr>
              <a:t>, 2000, p.3).</a:t>
            </a:r>
          </a:p>
          <a:p>
            <a:pPr>
              <a:buFont typeface="Arial" charset="0"/>
              <a:buChar char="•"/>
            </a:pPr>
            <a:endParaRPr lang="tr-TR" sz="2400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No Author, No Date:</a:t>
            </a: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(“Title”, n.d., p.3).</a:t>
            </a:r>
          </a:p>
          <a:p>
            <a:pPr>
              <a:buFont typeface="Arial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No Page:</a:t>
            </a: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</a:t>
            </a:r>
            <a:r>
              <a:rPr lang="en-US" sz="2400" dirty="0" smtClean="0">
                <a:latin typeface="Arial Narrow" pitchFamily="34" charset="0"/>
              </a:rPr>
              <a:t>Jones</a:t>
            </a:r>
            <a:r>
              <a:rPr lang="tr-TR" sz="2400" dirty="0" smtClean="0">
                <a:latin typeface="Arial Narrow" pitchFamily="34" charset="0"/>
              </a:rPr>
              <a:t>, 2000, n.p.).</a:t>
            </a:r>
          </a:p>
          <a:p>
            <a:pPr>
              <a:buFont typeface="Arial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More Than 1 Page:</a:t>
            </a:r>
          </a:p>
          <a:p>
            <a:r>
              <a:rPr lang="tr-TR" sz="2400" dirty="0" smtClean="0">
                <a:latin typeface="Arial Narrow" pitchFamily="34" charset="0"/>
              </a:rPr>
              <a:t>“__________________________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______” (</a:t>
            </a:r>
            <a:r>
              <a:rPr lang="en-US" sz="2400" dirty="0" smtClean="0">
                <a:latin typeface="Arial Narrow" pitchFamily="34" charset="0"/>
              </a:rPr>
              <a:t>Jones</a:t>
            </a:r>
            <a:r>
              <a:rPr lang="tr-TR" sz="2400" dirty="0" smtClean="0">
                <a:latin typeface="Arial Narrow" pitchFamily="34" charset="0"/>
              </a:rPr>
              <a:t>, 2000, </a:t>
            </a: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pp. </a:t>
            </a:r>
            <a:r>
              <a:rPr lang="tr-TR" sz="2400" dirty="0" smtClean="0">
                <a:latin typeface="Arial Narrow" pitchFamily="34" charset="0"/>
              </a:rPr>
              <a:t>13-1</a:t>
            </a:r>
            <a:r>
              <a:rPr lang="en-US" sz="2400" dirty="0" smtClean="0">
                <a:latin typeface="Arial Narrow" pitchFamily="34" charset="0"/>
              </a:rPr>
              <a:t>4</a:t>
            </a:r>
            <a:r>
              <a:rPr lang="tr-TR" sz="2400" dirty="0" smtClean="0">
                <a:latin typeface="Arial Narrow" pitchFamily="34" charset="0"/>
              </a:rPr>
              <a:t>).</a:t>
            </a:r>
          </a:p>
          <a:p>
            <a:pPr>
              <a:buFont typeface="Arial" charset="0"/>
              <a:buChar char="•"/>
            </a:pPr>
            <a:endParaRPr lang="tr-TR" sz="2400" dirty="0" smtClean="0">
              <a:latin typeface="Arial Narrow" pitchFamily="34" charset="0"/>
            </a:endParaRPr>
          </a:p>
          <a:p>
            <a:endParaRPr lang="tr-TR" sz="2400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600200"/>
            <a:ext cx="40639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/ LONG QUOTATIONS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______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____________________</a:t>
            </a:r>
            <a:r>
              <a:rPr lang="tr-TR" sz="2400" dirty="0" smtClean="0">
                <a:latin typeface="Arial Narrow" pitchFamily="34" charset="0"/>
              </a:rPr>
              <a:t>	</a:t>
            </a:r>
          </a:p>
          <a:p>
            <a:r>
              <a:rPr lang="tr-TR" sz="2400" dirty="0" smtClean="0">
                <a:latin typeface="Arial Narrow" pitchFamily="34" charset="0"/>
              </a:rPr>
              <a:t>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__________________________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as Jones (2000) states:</a:t>
            </a:r>
          </a:p>
          <a:p>
            <a:r>
              <a:rPr lang="tr-TR" sz="2400" dirty="0" smtClean="0">
                <a:latin typeface="Arial Narrow" pitchFamily="34" charset="0"/>
              </a:rPr>
              <a:t>	</a:t>
            </a:r>
          </a:p>
          <a:p>
            <a:r>
              <a:rPr lang="en-US" sz="2400" dirty="0" smtClean="0">
                <a:latin typeface="Arial Narrow" pitchFamily="34" charset="0"/>
              </a:rPr>
              <a:t>           ______</a:t>
            </a:r>
            <a:r>
              <a:rPr lang="tr-TR" sz="2400" dirty="0" smtClean="0">
                <a:latin typeface="Arial Narrow" pitchFamily="34" charset="0"/>
              </a:rPr>
              <a:t>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           _____________________</a:t>
            </a:r>
          </a:p>
          <a:p>
            <a:r>
              <a:rPr lang="tr-TR" sz="2400" dirty="0" smtClean="0">
                <a:latin typeface="Arial Narrow" pitchFamily="34" charset="0"/>
              </a:rPr>
              <a:t>           _______________(p.13).</a:t>
            </a:r>
          </a:p>
          <a:p>
            <a:r>
              <a:rPr lang="tr-TR" sz="2400" dirty="0" smtClean="0">
                <a:latin typeface="Arial Narrow" pitchFamily="34" charset="0"/>
              </a:rPr>
              <a:t>	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 Narrow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828800" y="1219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1219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2438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5400" y="2438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rot="16200000">
            <a:off x="5295900" y="4152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5295900" y="3771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5295900" y="45339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487603" y="4360997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Quotation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4572000" y="4038600"/>
            <a:ext cx="4572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3100" y="1371600"/>
            <a:ext cx="23622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25908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26670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3000" y="27432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28194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" y="31242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34290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800" y="37338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PAGE</a:t>
            </a:r>
            <a:endParaRPr lang="en-U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3472190"/>
            <a:ext cx="1859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3167390"/>
            <a:ext cx="2011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FIGURES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6345" y="15356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5400" y="2895600"/>
            <a:ext cx="1220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162300" y="990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43100" y="914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05300" y="914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943100" y="1066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238500" y="1066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33700" y="5181600"/>
            <a:ext cx="461665" cy="13599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CENTERED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19200" y="6172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345585"/>
            <a:ext cx="200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SOURCE CITED IN TEXT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4482" y="1345584"/>
            <a:ext cx="165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 LIST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8217" y="2703239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ENTRY IN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 LIST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32527" y="2724834"/>
            <a:ext cx="153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CITED IN TEXT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90004" y="1602208"/>
            <a:ext cx="601396" cy="236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804076" y="2931139"/>
            <a:ext cx="601396" cy="236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93771" y="400659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Personal communications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 NOT appear in the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reference list!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20574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ELECTRONIC SOURCES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20574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PRINTS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111496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31242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Non-periodicals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Longer works</a:t>
            </a:r>
          </a:p>
          <a:p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(Books)</a:t>
            </a:r>
          </a:p>
          <a:p>
            <a:pPr>
              <a:buFont typeface="Arial" pitchFamily="34" charset="0"/>
              <a:buChar char="•"/>
            </a:pP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Shorter works </a:t>
            </a:r>
          </a:p>
          <a:p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Proceedings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ssays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63640" y="282684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r>
              <a:rPr lang="tr-TR" sz="2000" b="1" dirty="0" smtClean="0">
                <a:latin typeface="Arial Narrow" pitchFamily="34" charset="0"/>
              </a:rPr>
              <a:t>Webpages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1828800" y="2438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200400" y="2438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715000" y="1524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505200" y="16002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38600" y="31242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Periodicals</a:t>
            </a:r>
          </a:p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(Journal,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ewspaper,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agazine)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9916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PRINTS: </a:t>
            </a:r>
          </a:p>
          <a:p>
            <a:pPr>
              <a:buNone/>
            </a:pP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Non-Periodicals: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Sources (Books)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Author, A.A. (Year of publication).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Title of the work : Capital letter also for subtitle.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Location : Publisher.</a:t>
            </a:r>
          </a:p>
          <a:p>
            <a:pPr>
              <a:buNone/>
            </a:pPr>
            <a:r>
              <a:rPr lang="tr-TR" sz="2400" b="1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Chambers</a:t>
            </a:r>
            <a:r>
              <a:rPr lang="tr-T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haring nature's interest: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cological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footprints as an indicator of sustainability</a:t>
            </a:r>
            <a:r>
              <a:rPr lang="tr-TR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New York 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Routledge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Last Name, Initial.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Author: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Nicky Chambers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Chambers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b="1" dirty="0" smtClean="0">
                <a:latin typeface="Arial Narrow" pitchFamily="34" charset="0"/>
              </a:rPr>
              <a:t>      </a:t>
            </a:r>
          </a:p>
          <a:p>
            <a:pPr>
              <a:buNone/>
            </a:pPr>
            <a:r>
              <a:rPr lang="tr-TR" sz="2400" b="1" dirty="0" smtClean="0">
                <a:latin typeface="Arial Narrow" pitchFamily="34" charset="0"/>
              </a:rPr>
              <a:t>	</a:t>
            </a:r>
          </a:p>
          <a:p>
            <a:pPr>
              <a:buNone/>
            </a:pPr>
            <a:r>
              <a:rPr lang="tr-TR" sz="2400" b="1" dirty="0" smtClean="0">
                <a:latin typeface="Arial Narrow" pitchFamily="34" charset="0"/>
              </a:rPr>
              <a:t>	</a:t>
            </a:r>
          </a:p>
          <a:p>
            <a:endParaRPr lang="tr-TR" sz="2400" b="1" dirty="0" smtClean="0">
              <a:latin typeface="Arial Narrow" pitchFamily="34" charset="0"/>
            </a:endParaRPr>
          </a:p>
          <a:p>
            <a:endParaRPr lang="tr-TR" sz="2400" b="1" dirty="0" smtClean="0">
              <a:latin typeface="Arial Narrow" pitchFamily="34" charset="0"/>
            </a:endParaRPr>
          </a:p>
          <a:p>
            <a:pPr lvl="1">
              <a:buNone/>
            </a:pPr>
            <a:endParaRPr lang="tr-TR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24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2400" b="1" dirty="0" smtClean="0">
              <a:latin typeface="Arial Narrow" pitchFamily="34" charset="0"/>
            </a:endParaRPr>
          </a:p>
          <a:p>
            <a:pPr>
              <a:buNone/>
            </a:pPr>
            <a:endParaRPr lang="tr-TR" sz="24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tr-TR" sz="2400" b="1" dirty="0" smtClean="0">
                <a:latin typeface="Arial Narrow" pitchFamily="34" charset="0"/>
              </a:rPr>
              <a:t>	</a:t>
            </a:r>
            <a:endParaRPr lang="tr-TR" sz="2400" b="1" u="sng" dirty="0" smtClean="0">
              <a:latin typeface="Arial Narrow" pitchFamily="34" charset="0"/>
            </a:endParaRPr>
          </a:p>
          <a:p>
            <a:pPr>
              <a:buNone/>
            </a:pPr>
            <a:endParaRPr lang="tr-TR" sz="24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tr-TR" sz="2400" b="1" dirty="0" smtClean="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1321" y="113451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italic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6629399" y="-88609"/>
            <a:ext cx="609603" cy="41148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775428"/>
            <a:ext cx="898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Title of  the </a:t>
            </a:r>
            <a:r>
              <a:rPr lang="tr-T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non-periodicals: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Only the </a:t>
            </a:r>
            <a:r>
              <a:rPr lang="tr-T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 of the </a:t>
            </a:r>
            <a:r>
              <a:rPr lang="tr-T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RST </a:t>
            </a:r>
            <a:r>
              <a:rPr lang="tr-T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is in CAPITALS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853440"/>
            <a:ext cx="89916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PRINTS: </a:t>
            </a:r>
          </a:p>
          <a:p>
            <a:pPr>
              <a:buNone/>
            </a:pP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Periodicals: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Artical In A Periodical: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Author,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A.A. (Year). Title of article.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Title of Periodical, volume number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(issue)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pages. </a:t>
            </a:r>
          </a:p>
          <a:p>
            <a:pPr>
              <a:buNone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(201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ervice credit union headquarters case study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ournal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reen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uilding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7150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Title of the </a:t>
            </a:r>
            <a:r>
              <a:rPr lang="tr-T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periodicals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Initial of </a:t>
            </a:r>
            <a:r>
              <a:rPr lang="tr-T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tr-T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 are in CAPITALS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5344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ELECTRONIC SOURCES: </a:t>
            </a:r>
          </a:p>
          <a:p>
            <a:pPr>
              <a:buNone/>
            </a:pPr>
            <a:endParaRPr lang="tr-T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Author, A. A. (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 Title of document. Retrieved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Month Day, Year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from http://Web address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Angeli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E.  (20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 General format.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 5, 2010 from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http://owl.english.purdue.edu/owl/resource/560/01/</a:t>
            </a:r>
          </a:p>
          <a:p>
            <a:pPr>
              <a:buNone/>
            </a:pPr>
            <a:endParaRPr lang="tr-T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868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AUTHOR/ AUTHORS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Six Authors:</a:t>
            </a:r>
          </a:p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Kernis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M. H., Cornell, D. P., Sun, C. R., Harlow, T.,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Bach, J. S. (1993). There's more to self-esteem than whether it is high or low: The importance of stability of self-esteem.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Journal of Personality and Social Psychology, 65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1190-1204.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Than S</a:t>
            </a: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Authors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Miller, F. H.,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M. J.,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Angeli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L. L., Harland, A. A.,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Stamos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J. A., Thomas, S. T.,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(2009). Web site usability for the blind and low-vision user.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Technical Communication, 57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323-335.</a:t>
            </a: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15200" y="1295400"/>
            <a:ext cx="533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/>
          <p:cNvSpPr/>
          <p:nvPr/>
        </p:nvSpPr>
        <p:spPr>
          <a:xfrm>
            <a:off x="7837170" y="990600"/>
            <a:ext cx="32766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5180" y="4114800"/>
            <a:ext cx="533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3867150" y="3810000"/>
            <a:ext cx="32766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686800" cy="5334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tr-TR" sz="2400" b="1" u="sng" dirty="0" smtClean="0">
                <a:latin typeface="Times New Roman" pitchFamily="18" charset="0"/>
                <a:cs typeface="Times New Roman" pitchFamily="18" charset="0"/>
              </a:rPr>
              <a:t>no author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is given for a particular source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more to"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1993).		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Text	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more to self-esteem than whether it is high or low: The importance of stability of self-esteem. (1993).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Journal of Personality and Social Psychology, 65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1190-1204.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43400" y="335280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3600" b="1" u="sng" dirty="0" smtClean="0">
                <a:latin typeface="Arial Narrow" pitchFamily="34" charset="0"/>
              </a:rPr>
              <a:t>YOUR PAPER SHOULD CONSIST OF:</a:t>
            </a:r>
          </a:p>
          <a:p>
            <a:r>
              <a:rPr lang="tr-TR" sz="3600" b="1" dirty="0" smtClean="0">
                <a:latin typeface="Arial Narrow" pitchFamily="34" charset="0"/>
              </a:rPr>
              <a:t>COVER PAGE</a:t>
            </a:r>
          </a:p>
          <a:p>
            <a:r>
              <a:rPr lang="tr-TR" sz="3600" b="1" dirty="0" smtClean="0">
                <a:latin typeface="Arial Narrow" pitchFamily="34" charset="0"/>
              </a:rPr>
              <a:t>TABLE OF CONTENTS (Outline)</a:t>
            </a:r>
          </a:p>
          <a:p>
            <a:r>
              <a:rPr lang="tr-TR" sz="3600" b="1" dirty="0" smtClean="0">
                <a:latin typeface="Arial Narrow" pitchFamily="34" charset="0"/>
              </a:rPr>
              <a:t>LIST OF TABLES</a:t>
            </a:r>
          </a:p>
          <a:p>
            <a:r>
              <a:rPr lang="tr-TR" sz="3600" b="1" dirty="0" smtClean="0">
                <a:latin typeface="Arial Narrow" pitchFamily="34" charset="0"/>
              </a:rPr>
              <a:t>LIST OF FIGURES</a:t>
            </a:r>
          </a:p>
          <a:p>
            <a:r>
              <a:rPr lang="tr-TR" sz="3600" b="1" dirty="0" smtClean="0">
                <a:latin typeface="Arial Narrow" pitchFamily="34" charset="0"/>
              </a:rPr>
              <a:t>MAIN BODY (Text)</a:t>
            </a:r>
          </a:p>
          <a:p>
            <a:r>
              <a:rPr lang="tr-TR" sz="3600" b="1" dirty="0" smtClean="0">
                <a:latin typeface="Arial Narrow" pitchFamily="34" charset="0"/>
              </a:rPr>
              <a:t>REFERENCES</a:t>
            </a:r>
          </a:p>
          <a:p>
            <a:r>
              <a:rPr lang="tr-TR" sz="3600" b="1" dirty="0" smtClean="0">
                <a:latin typeface="Arial Narrow" pitchFamily="34" charset="0"/>
              </a:rPr>
              <a:t>APPENDIX</a:t>
            </a:r>
          </a:p>
          <a:p>
            <a:pPr lvl="8" algn="r"/>
            <a:r>
              <a:rPr lang="tr-TR" sz="2800" b="1" dirty="0" smtClean="0">
                <a:latin typeface="Arial Narrow" pitchFamily="34" charset="0"/>
              </a:rPr>
              <a:t>[On Separate Pages]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553200" y="2667000"/>
            <a:ext cx="3048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0" y="284496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With the indication of related</a:t>
            </a:r>
            <a:r>
              <a:rPr lang="tr-TR" sz="2000" b="1" dirty="0" smtClean="0">
                <a:latin typeface="Arial Narrow" pitchFamily="34" charset="0"/>
              </a:rPr>
              <a:t> page numbers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370"/>
            <a:ext cx="6505877" cy="75670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82" y="1447800"/>
            <a:ext cx="328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ALPHABETICAL ORDER!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45548" y="1817132"/>
            <a:ext cx="1447800" cy="147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0371" y="1890653"/>
            <a:ext cx="1527629" cy="680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1924260"/>
            <a:ext cx="1676400" cy="173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370"/>
            <a:ext cx="6505877" cy="75670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-304800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APA  STYLE_REFERENCE</a:t>
            </a:r>
            <a:r>
              <a:rPr kumimoji="0" lang="tr-TR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LIST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82" y="1447800"/>
            <a:ext cx="328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ALPHABETICAL ORDER!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544" y="4648200"/>
            <a:ext cx="196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INDENTS AFTER FIRST LINE!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45548" y="1817132"/>
            <a:ext cx="1447800" cy="147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0371" y="1890653"/>
            <a:ext cx="1527629" cy="680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1924260"/>
            <a:ext cx="1676400" cy="173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3167290" y="4546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167290" y="5033665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7290" y="1889760"/>
            <a:ext cx="0" cy="496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167290" y="5638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Ozge\Desktop\1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2000" cy="3162551"/>
          </a:xfrm>
          <a:prstGeom prst="rect">
            <a:avLst/>
          </a:prstGeom>
          <a:noFill/>
        </p:spPr>
      </p:pic>
      <p:pic>
        <p:nvPicPr>
          <p:cNvPr id="6147" name="Picture 3" descr="C:\Users\Ozge\Desktop\Table of Contents word 2007 or 2010 -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4052603" cy="3619500"/>
          </a:xfrm>
          <a:prstGeom prst="rect">
            <a:avLst/>
          </a:prstGeom>
          <a:noFill/>
        </p:spPr>
      </p:pic>
      <p:pic>
        <p:nvPicPr>
          <p:cNvPr id="6146" name="Picture 2" descr="C:\Users\Ozge\Desktop\TOC.png"/>
          <p:cNvPicPr>
            <a:picLocks noChangeAspect="1" noChangeArrowheads="1"/>
          </p:cNvPicPr>
          <p:nvPr/>
        </p:nvPicPr>
        <p:blipFill>
          <a:blip r:embed="rId4" cstate="print"/>
          <a:srcRect r="50909" b="27237"/>
          <a:stretch>
            <a:fillRect/>
          </a:stretch>
        </p:blipFill>
        <p:spPr bwMode="auto">
          <a:xfrm>
            <a:off x="228600" y="2819400"/>
            <a:ext cx="4297680" cy="3581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Donut 6"/>
          <p:cNvSpPr/>
          <p:nvPr/>
        </p:nvSpPr>
        <p:spPr>
          <a:xfrm>
            <a:off x="0" y="2819400"/>
            <a:ext cx="1219200" cy="1143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343400" y="2819400"/>
            <a:ext cx="2819400" cy="2667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696200" y="609600"/>
            <a:ext cx="1219200" cy="1143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atin typeface="Arial Narrow" pitchFamily="34" charset="0"/>
              </a:rPr>
              <a:t>with page numbers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1143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77000" y="533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19800" y="-152400"/>
            <a:ext cx="1752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03568" y="3810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7768" y="9144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08168" y="15240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24384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29718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35052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1752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PAGE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185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9232" y="2971800"/>
            <a:ext cx="201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FIGURES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486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95300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1600200"/>
            <a:ext cx="18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rot="13390513">
            <a:off x="5937959" y="3677246"/>
            <a:ext cx="533400" cy="640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quot;No&quot; Symbol 18"/>
          <p:cNvSpPr/>
          <p:nvPr/>
        </p:nvSpPr>
        <p:spPr>
          <a:xfrm>
            <a:off x="2286000" y="6248400"/>
            <a:ext cx="457200" cy="457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983392">
            <a:off x="3723633" y="5122150"/>
            <a:ext cx="177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 iii, iv, v, ...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9768" y="3581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9368" y="2971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5168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930449">
            <a:off x="6206251" y="282846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1, 2, 3, 4, 5, ...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3678708">
            <a:off x="3498440" y="5888665"/>
            <a:ext cx="533400" cy="640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9065386">
            <a:off x="3372242" y="488695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MAIN BODY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810002" y="381000"/>
            <a:ext cx="121919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Brace 47"/>
          <p:cNvSpPr/>
          <p:nvPr/>
        </p:nvSpPr>
        <p:spPr>
          <a:xfrm rot="2687108">
            <a:off x="6231231" y="1040925"/>
            <a:ext cx="1284150" cy="6970515"/>
          </a:xfrm>
          <a:prstGeom prst="rightBrace">
            <a:avLst>
              <a:gd name="adj1" fmla="val 37507"/>
              <a:gd name="adj2" fmla="val 509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18930449">
            <a:off x="6362074" y="4987586"/>
            <a:ext cx="2462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MAX. 30 PAGES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81000"/>
            <a:ext cx="2998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smtClean="0">
                <a:latin typeface="Arial Narrow" pitchFamily="34" charset="0"/>
              </a:rPr>
              <a:t>PAGE NUMBERING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ost\Desktop\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3530650"/>
            <a:ext cx="318225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zge\Desktop\p n.png"/>
          <p:cNvPicPr>
            <a:picLocks noChangeAspect="1" noChangeArrowheads="1"/>
          </p:cNvPicPr>
          <p:nvPr/>
        </p:nvPicPr>
        <p:blipFill>
          <a:blip r:embed="rId3" cstate="print"/>
          <a:srcRect l="41838" r="23023" b="28581"/>
          <a:stretch>
            <a:fillRect/>
          </a:stretch>
        </p:blipFill>
        <p:spPr bwMode="auto">
          <a:xfrm>
            <a:off x="457200" y="2362200"/>
            <a:ext cx="3769895" cy="4307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PAGE NUMBERING:</a:t>
            </a:r>
          </a:p>
          <a:p>
            <a:pPr>
              <a:buFont typeface="Arial" charset="0"/>
              <a:buChar char="•"/>
            </a:pPr>
            <a:r>
              <a:rPr lang="tr-TR" sz="2000" b="1" dirty="0" smtClean="0">
                <a:latin typeface="Arial Narrow" pitchFamily="34" charset="0"/>
              </a:rPr>
              <a:t>From TABLE OF CONTENTS to MAIN BODY</a:t>
            </a:r>
          </a:p>
          <a:p>
            <a:pPr lvl="1">
              <a:buNone/>
            </a:pP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ii, iii, iv, v, ...</a:t>
            </a:r>
          </a:p>
        </p:txBody>
      </p:sp>
      <p:pic>
        <p:nvPicPr>
          <p:cNvPr id="3074" name="Picture 2" descr="C:\Users\Ozge\Desktop\p n1.png"/>
          <p:cNvPicPr>
            <a:picLocks noChangeAspect="1" noChangeArrowheads="1"/>
          </p:cNvPicPr>
          <p:nvPr/>
        </p:nvPicPr>
        <p:blipFill>
          <a:blip r:embed="rId4" cstate="print"/>
          <a:srcRect r="33236" b="62500"/>
          <a:stretch>
            <a:fillRect/>
          </a:stretch>
        </p:blipFill>
        <p:spPr bwMode="auto">
          <a:xfrm>
            <a:off x="1219200" y="1676400"/>
            <a:ext cx="7721599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86400" y="990600"/>
            <a:ext cx="31882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b="1" dirty="0" smtClean="0">
                <a:latin typeface="Arial Narrow" pitchFamily="34" charset="0"/>
              </a:rPr>
              <a:t>From MAIN BODY till the End</a:t>
            </a: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1, 2, 3, 4, 5, ...</a:t>
            </a:r>
          </a:p>
          <a:p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1752600" y="1600200"/>
            <a:ext cx="1219200" cy="1143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477000" y="1752600"/>
            <a:ext cx="2667000" cy="25146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676400" y="3657600"/>
            <a:ext cx="2667000" cy="25146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72000" y="4038600"/>
            <a:ext cx="2057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nut 1"/>
          <p:cNvSpPr/>
          <p:nvPr/>
        </p:nvSpPr>
        <p:spPr>
          <a:xfrm>
            <a:off x="4914900" y="4772710"/>
            <a:ext cx="1981200" cy="1866900"/>
          </a:xfrm>
          <a:prstGeom prst="donut">
            <a:avLst>
              <a:gd name="adj" fmla="val 8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62400" y="5943600"/>
            <a:ext cx="8763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04799"/>
            <a:ext cx="88776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TABLE OF CONTENTS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FIRST CHAPTER (INTRODUCTION)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1.1. Aim and Scope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1.2. Methodology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2. SECOND CHAPTER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2.1. Heading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2.1.1. Smaller Heading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(level 3)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2.1.2. Smaller Heading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(level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2.1.2.1. Smallest Heading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		2.1.2.2. Smallest Heading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4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2.2. Heading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.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.</a:t>
            </a:r>
          </a:p>
          <a:p>
            <a:pPr lvl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.</a:t>
            </a:r>
          </a:p>
          <a:p>
            <a:pPr lvl="1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u="sng" dirty="0" smtClean="0">
                <a:latin typeface="Arial Narrow" pitchFamily="34" charset="0"/>
              </a:rPr>
              <a:t>HIERARCHY OF HEADINGS</a:t>
            </a: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lvl="1" indent="-514350"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2800" b="1" dirty="0" smtClean="0">
                <a:latin typeface="Arial Narrow" pitchFamily="34" charset="0"/>
              </a:rPr>
              <a:t>1.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UPPERCASE, BOLD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1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1.1. Lowercase, Bold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	1.1.1. Lowercase, Normal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			1.1.1.1. Lowercase, Italic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tr-TR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zge\Desktop\bold.png"/>
          <p:cNvPicPr>
            <a:picLocks noChangeAspect="1" noChangeArrowheads="1"/>
          </p:cNvPicPr>
          <p:nvPr/>
        </p:nvPicPr>
        <p:blipFill>
          <a:blip r:embed="rId2" cstate="print"/>
          <a:srcRect r="41435" b="72917"/>
          <a:stretch>
            <a:fillRect/>
          </a:stretch>
        </p:blipFill>
        <p:spPr bwMode="auto">
          <a:xfrm>
            <a:off x="609600" y="4495800"/>
            <a:ext cx="7913077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Donut 4"/>
          <p:cNvSpPr/>
          <p:nvPr/>
        </p:nvSpPr>
        <p:spPr>
          <a:xfrm>
            <a:off x="2057400" y="4800600"/>
            <a:ext cx="1219200" cy="11430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762000" y="4419600"/>
            <a:ext cx="1066800" cy="990600"/>
          </a:xfrm>
          <a:prstGeom prst="donut">
            <a:avLst>
              <a:gd name="adj" fmla="val 7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zge\Desktop\394281_tab_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2052638" cy="20526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Arial Narrow" pitchFamily="34" charset="0"/>
              </a:rPr>
              <a:t>GENERAL FORMAT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u="sng" dirty="0" smtClean="0">
                <a:latin typeface="Arial Narrow" pitchFamily="34" charset="0"/>
              </a:rPr>
              <a:t>HIERARCHY OF HEADINGS</a:t>
            </a:r>
          </a:p>
          <a:p>
            <a:pPr marL="514350" indent="-514350">
              <a:buNone/>
            </a:pPr>
            <a:endParaRPr lang="tr-TR" sz="2800" b="1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tr-TR" sz="2800" b="1" dirty="0" smtClean="0">
                <a:latin typeface="Arial Narrow" pitchFamily="34" charset="0"/>
              </a:rPr>
              <a:t>1.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UPPERCASE, BOLD</a:t>
            </a:r>
          </a:p>
          <a:p>
            <a:pPr marL="514350" indent="-51435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1.1. Lowercase, Bold</a:t>
            </a:r>
          </a:p>
          <a:p>
            <a:pPr marL="514350" indent="-51435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	1.1.1. Lowercase, Normal</a:t>
            </a:r>
          </a:p>
          <a:p>
            <a:pPr marL="514350" indent="-514350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			1.1.1.1. Lowercase, Italic</a:t>
            </a:r>
          </a:p>
          <a:p>
            <a:pPr marL="514350" indent="-514350">
              <a:buNone/>
            </a:pPr>
            <a:endParaRPr lang="tr-T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tr-T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				[Use the ‘TAB’ key for</a:t>
            </a:r>
          </a:p>
          <a:p>
            <a:pPr marL="514350" indent="-514350" algn="r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Indents]</a:t>
            </a:r>
          </a:p>
          <a:p>
            <a:pPr>
              <a:buFont typeface="Arial" charset="0"/>
              <a:buChar char="•"/>
            </a:pPr>
            <a:endParaRPr lang="tr-TR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None/>
            </a:pPr>
            <a:endParaRPr lang="tr-TR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3581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705600" y="5791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4038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3048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Ozge\Desktop\TabKey.png"/>
          <p:cNvPicPr>
            <a:picLocks noChangeAspect="1" noChangeArrowheads="1"/>
          </p:cNvPicPr>
          <p:nvPr/>
        </p:nvPicPr>
        <p:blipFill>
          <a:blip r:embed="rId3" cstate="print"/>
          <a:srcRect r="50500"/>
          <a:stretch>
            <a:fillRect/>
          </a:stretch>
        </p:blipFill>
        <p:spPr bwMode="auto">
          <a:xfrm>
            <a:off x="6400800" y="1447800"/>
            <a:ext cx="2514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2872</TotalTime>
  <Words>1011</Words>
  <Application>Microsoft Office PowerPoint</Application>
  <PresentationFormat>On-screen Show (4:3)</PresentationFormat>
  <Paragraphs>467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INAR 405 RESEARCH PAPER FORMAT &amp; APA STYLE</vt:lpstr>
      <vt:lpstr>GENERAL FORMAT</vt:lpstr>
      <vt:lpstr>GENERAL FORMAT</vt:lpstr>
      <vt:lpstr>PowerPoint Presentation</vt:lpstr>
      <vt:lpstr>PowerPoint Presentation</vt:lpstr>
      <vt:lpstr>GENERAL FORMAT</vt:lpstr>
      <vt:lpstr>PowerPoint Presentation</vt:lpstr>
      <vt:lpstr>GENERAL FORMAT</vt:lpstr>
      <vt:lpstr>GENERAL FORMAT</vt:lpstr>
      <vt:lpstr>GENERAL FORMAT</vt:lpstr>
      <vt:lpstr>GENERAL FORMAT</vt:lpstr>
      <vt:lpstr>GENERAL FORMAT</vt:lpstr>
      <vt:lpstr>GENERAL FORMAT</vt:lpstr>
      <vt:lpstr>GENERAL FORMAT</vt:lpstr>
      <vt:lpstr>APA 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INAR 405 RESEARCH PAPER FORMAT</dc:title>
  <dc:creator>Ozge</dc:creator>
  <cp:lastModifiedBy>özge</cp:lastModifiedBy>
  <cp:revision>47</cp:revision>
  <dcterms:created xsi:type="dcterms:W3CDTF">2011-10-17T16:17:41Z</dcterms:created>
  <dcterms:modified xsi:type="dcterms:W3CDTF">2014-11-07T13:30:26Z</dcterms:modified>
</cp:coreProperties>
</file>